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6" r:id="rId4"/>
  </p:sldMasterIdLst>
  <p:notesMasterIdLst>
    <p:notesMasterId r:id="rId21"/>
  </p:notesMasterIdLst>
  <p:handoutMasterIdLst>
    <p:handoutMasterId r:id="rId22"/>
  </p:handoutMasterIdLst>
  <p:sldIdLst>
    <p:sldId id="332" r:id="rId5"/>
    <p:sldId id="334" r:id="rId6"/>
    <p:sldId id="337" r:id="rId7"/>
    <p:sldId id="341" r:id="rId8"/>
    <p:sldId id="346" r:id="rId9"/>
    <p:sldId id="347" r:id="rId10"/>
    <p:sldId id="336" r:id="rId11"/>
    <p:sldId id="348" r:id="rId12"/>
    <p:sldId id="339" r:id="rId13"/>
    <p:sldId id="349" r:id="rId14"/>
    <p:sldId id="350" r:id="rId15"/>
    <p:sldId id="351" r:id="rId16"/>
    <p:sldId id="352" r:id="rId17"/>
    <p:sldId id="353" r:id="rId18"/>
    <p:sldId id="333" r:id="rId19"/>
    <p:sldId id="34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A46919-0F0A-44B1-AD4F-EC6996A91E55}" v="2" dt="2026-02-17T15:38:46.996"/>
  </p1510:revLst>
</p1510:revInfo>
</file>

<file path=ppt/tableStyles.xml><?xml version="1.0" encoding="utf-8"?>
<a:tblStyleLst xmlns:a="http://schemas.openxmlformats.org/drawingml/2006/main" def="{C083E6E3-FA7D-4D7B-A595-EF9225AFEA8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7415F-6970-4DE4-93F1-94FEF07D0F1C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C6D6D-E986-427F-AD9C-4E9408DDB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6E6E5-5A19-4AE7-8D4E-049C5315C9A0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A580F-E35D-42E1-AF82-E41CC201E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84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5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36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21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08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7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66548-9224-0A44-0E00-8D9C4F643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3B8DA3-FF73-B93E-CA4A-B055656137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54FFF7-5713-C957-CAB8-1BB283B60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57099-6F82-7DD8-5929-46DC953F5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6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89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BAB42-4D60-67E2-B809-3E124491F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5A6388-118D-630C-B2D0-73568F2296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C4F556-24CB-327F-F045-FF9E3250B8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F26D1-1B5C-05ED-96B1-EAC0A97AC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5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35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0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1900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330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1719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AE8321-5884-9E75-1272-926961F31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908591"/>
            <a:ext cx="4058728" cy="522550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2DF521-FA73-0B43-D1F3-A28543BA84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99125" y="0"/>
            <a:ext cx="5786438" cy="61341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0E6515-DDBF-35F4-5C9E-FF113FD16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274074"/>
            <a:ext cx="672354" cy="5839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32A424-7EFB-F80C-2BDA-94D103A55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8EFEEF-ABDC-22C9-C5DB-0494BEB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99342" y="6136928"/>
            <a:ext cx="578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000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352414-3211-CEB2-31A1-11097989D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934" y="723900"/>
            <a:ext cx="3503757" cy="531641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A26D20-54E1-2490-0D75-F08BCB7D3B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82232" y="2053087"/>
            <a:ext cx="5903332" cy="3987230"/>
          </a:xfrm>
        </p:spPr>
        <p:txBody>
          <a:bodyPr anchor="t"/>
          <a:lstStyle>
            <a:lvl1pPr marL="0" indent="0">
              <a:buNone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0E6515-DDBF-35F4-5C9E-FF113FD16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274074"/>
            <a:ext cx="672354" cy="5839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8A376F-AF56-AABE-DFA3-DE5A8C899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95467" y="723900"/>
            <a:ext cx="579059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E9D420-BBEC-E7C6-7E76-FB9791C71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99342" y="6136928"/>
            <a:ext cx="578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22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2D6AD5-5357-463C-B785-6A488FFC8D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7007" y="817581"/>
            <a:ext cx="5935869" cy="5238159"/>
          </a:xfrm>
        </p:spPr>
        <p:txBody>
          <a:bodyPr anchor="ctr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608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520" y="776873"/>
            <a:ext cx="5854182" cy="30705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Subtitle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202" y="4088927"/>
            <a:ext cx="5842218" cy="18805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to add subtitle</a:t>
            </a:r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8768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41CC69-A0B0-C1BE-2165-D8AD1B7D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723899"/>
            <a:ext cx="57867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54A957-6A3F-2C34-A453-905FBAE77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6136928"/>
            <a:ext cx="578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1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592" y="976997"/>
            <a:ext cx="11000208" cy="12399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736CFB-FEC9-D3FB-01C8-D0AF64ED3A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4592" y="2244725"/>
            <a:ext cx="7814185" cy="4233713"/>
          </a:xfrm>
        </p:spPr>
        <p:txBody>
          <a:bodyPr/>
          <a:lstStyle/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57EDA23-301F-47EE-3683-0B3206D8F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AC3921-F10C-2A33-F8DF-3B42EE1E3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723899"/>
            <a:ext cx="1101022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998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591" y="976997"/>
            <a:ext cx="11000209" cy="11882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736CFB-FEC9-D3FB-01C8-D0AF64ED3A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4593" y="2244725"/>
            <a:ext cx="5045105" cy="423371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8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200"/>
            </a:lvl4pPr>
            <a:lvl5pPr>
              <a:spcBef>
                <a:spcPts val="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AC3921-F10C-2A33-F8DF-3B42EE1E3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723899"/>
            <a:ext cx="1101022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4F2998B-5567-1A45-7720-4998CC19EF0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12304" y="2244724"/>
            <a:ext cx="5322496" cy="423371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8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200"/>
            </a:lvl4pPr>
            <a:lvl5pPr>
              <a:spcBef>
                <a:spcPts val="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57EDA23-301F-47EE-3683-0B3206D8F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51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46" y="983901"/>
            <a:ext cx="5724786" cy="119858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C6D5E5-DE84-EC37-75DB-50DB75B5CD4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0520" y="2244725"/>
            <a:ext cx="5724786" cy="3795683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723899"/>
            <a:ext cx="4876800" cy="5316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41CC69-A0B0-C1BE-2165-D8AD1B7D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723899"/>
            <a:ext cx="57867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47C2FA-8BD9-36BF-787A-3B3C4847B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75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AE8321-5884-9E75-1272-926961F31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439" y="684311"/>
            <a:ext cx="4058728" cy="2749009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527B4D-405A-DCD2-6970-1162843E0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4484" y="721031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621246-77E4-43F0-CD40-C7DB9555D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3726" y="6134059"/>
            <a:ext cx="578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EB8AC8C-DEDA-D180-1CD8-B67B47276E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7600" y="3662835"/>
            <a:ext cx="4064567" cy="246839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457200" indent="0">
              <a:spcBef>
                <a:spcPts val="0"/>
              </a:spcBef>
              <a:buNone/>
              <a:defRPr/>
            </a:lvl2pPr>
            <a:lvl3pPr marL="914400" indent="0">
              <a:spcBef>
                <a:spcPts val="0"/>
              </a:spcBef>
              <a:buNone/>
              <a:defRPr/>
            </a:lvl3pPr>
            <a:lvl4pPr marL="1371600" indent="0">
              <a:spcBef>
                <a:spcPts val="0"/>
              </a:spcBef>
              <a:buNone/>
              <a:defRPr/>
            </a:lvl4pPr>
            <a:lvl5pPr marL="182880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7559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7319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8868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962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0471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1540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9909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2419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5472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80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4" r:id="rId17"/>
    <p:sldLayoutId id="2147483726" r:id="rId18"/>
    <p:sldLayoutId id="2147483730" r:id="rId1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9D8326-B701-CBE8-39AA-6C700DA49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2026 winter north fork interlocal </a:t>
            </a:r>
            <a:br>
              <a:rPr lang="en-US"/>
            </a:br>
            <a:br>
              <a:rPr lang="en-US"/>
            </a:br>
            <a:r>
              <a:rPr lang="en-US">
                <a:solidFill>
                  <a:srgbClr val="FFC000"/>
                </a:solidFill>
              </a:rPr>
              <a:t>fish, wildlife and Parks</a:t>
            </a:r>
          </a:p>
        </p:txBody>
      </p:sp>
      <p:pic>
        <p:nvPicPr>
          <p:cNvPr id="3" name="Picture 2" descr="Logo&#10;&#10;AI-generated content may be incorrect.">
            <a:extLst>
              <a:ext uri="{FF2B5EF4-FFF2-40B4-BE49-F238E27FC236}">
                <a16:creationId xmlns:a16="http://schemas.microsoft.com/office/drawing/2014/main" id="{6D8D7DE3-2F2B-2A27-5B49-A902E86CC2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409" y="3521344"/>
            <a:ext cx="2429509" cy="2429509"/>
          </a:xfrm>
          <a:prstGeom prst="rect">
            <a:avLst/>
          </a:prstGeom>
        </p:spPr>
      </p:pic>
      <p:pic>
        <p:nvPicPr>
          <p:cNvPr id="9" name="Picture 8" descr="A picture containing text, tree&#10;&#10;AI-generated content may be incorrect.">
            <a:extLst>
              <a:ext uri="{FF2B5EF4-FFF2-40B4-BE49-F238E27FC236}">
                <a16:creationId xmlns:a16="http://schemas.microsoft.com/office/drawing/2014/main" id="{BB6DB11C-C9BD-C8EE-B0D9-8A2D9D6480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5211321" y="1168143"/>
            <a:ext cx="6152384" cy="438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8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9C0E7-DB88-0E81-9475-440498A4DA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Wolf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243F7-EDDC-50C1-0CFF-1D2D08BCB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Wendy Cole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7B059C-3257-B8A2-8314-64A4F0BACD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55652-F47E-D770-4EB9-49A9803A3B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41264" y="301752"/>
            <a:ext cx="6247912" cy="60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49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3478-3F55-B160-054F-EFAC91FB2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Statewide and Region 1 Wolf Harvest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0F816A-7077-ACDA-A1D9-2FF0D0916FB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524" y="2326891"/>
            <a:ext cx="5322886" cy="386778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CC4350-9C94-E09D-5797-1D0E8556E39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91" y="2326892"/>
            <a:ext cx="5322887" cy="386778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491C1-EF8A-E7D5-E14F-706B59CDD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54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46325-CF70-8AEC-29E2-D6A1C180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North Fork Wolf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B4D67-BF41-6051-6170-F086976801D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Monitoring</a:t>
            </a:r>
          </a:p>
          <a:p>
            <a:r>
              <a:rPr lang="en-US"/>
              <a:t>2025/2026 Harvest: 2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18876-3370-3B8D-5CBC-A7A84DC60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BE6D4BF-93FF-82E8-8A56-2B9F043F824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285" y="1312068"/>
            <a:ext cx="4775204" cy="4233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203A36-B566-BC78-A62B-83EB9E3C3D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68" y="3188395"/>
            <a:ext cx="5438824" cy="316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19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B8EA7-AF3E-0D2E-4F2B-C01BBB453D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Bear update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BD4072-40A5-C531-6657-7BFC60D927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Lori Roberts</a:t>
            </a:r>
          </a:p>
          <a:p>
            <a:r>
              <a:rPr lang="en-US"/>
              <a:t>Justine Vallieres</a:t>
            </a:r>
          </a:p>
        </p:txBody>
      </p:sp>
      <p:pic>
        <p:nvPicPr>
          <p:cNvPr id="6" name="Picture Placeholder 5" descr="A couple of bears in a meadow&#10;&#10;AI-generated content may be incorrect.">
            <a:extLst>
              <a:ext uri="{FF2B5EF4-FFF2-40B4-BE49-F238E27FC236}">
                <a16:creationId xmlns:a16="http://schemas.microsoft.com/office/drawing/2014/main" id="{3FACDE8B-955F-CEB7-3CAB-175569389F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5352" y="0"/>
            <a:ext cx="4876800" cy="6858000"/>
          </a:xfrm>
        </p:spPr>
      </p:pic>
    </p:spTree>
    <p:extLst>
      <p:ext uri="{BB962C8B-B14F-4D97-AF65-F5344CB8AC3E}">
        <p14:creationId xmlns:p14="http://schemas.microsoft.com/office/powerpoint/2010/main" val="2192549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0FB5-318C-F60F-CD6A-BD5DE95AC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Enforcement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E44B5-B71D-386F-964B-7C69E1282F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McKenzie Clark</a:t>
            </a:r>
          </a:p>
        </p:txBody>
      </p:sp>
      <p:pic>
        <p:nvPicPr>
          <p:cNvPr id="3074" name="Picture 2" descr="Montana State Fish, Wildlife &amp; Parks Game Warden Vinyl Sticker at Sticker Shoppe">
            <a:extLst>
              <a:ext uri="{FF2B5EF4-FFF2-40B4-BE49-F238E27FC236}">
                <a16:creationId xmlns:a16="http://schemas.microsoft.com/office/drawing/2014/main" id="{4CA62AB1-86F3-82EC-6E43-7E573F6C9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032" y="1173480"/>
            <a:ext cx="4511040" cy="45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989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BEF5F-00BC-5BA7-C0E2-94A5C1FC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Interlocal Queries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243AA-A570-5533-577C-6CF74FAD07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71216" y="2084831"/>
            <a:ext cx="8486332" cy="369945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Status of game camera studies on population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Update on other wildlife 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2025 wolf legislation impacts to North Fork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Update from bear biologists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Enforcement updates and furbearer trap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Update on Moose Creek fish barrier project</a:t>
            </a:r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28192-0728-892D-258C-A8F14C65D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17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96C4E-41C8-0AB3-6886-FBB7C569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E39F92-B979-41AB-0918-CE4FADCA0D0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Ethan Lula</a:t>
            </a:r>
          </a:p>
          <a:p>
            <a:r>
              <a:rPr lang="en-US"/>
              <a:t>Wildlife Biologist </a:t>
            </a:r>
          </a:p>
          <a:p>
            <a:r>
              <a:rPr lang="en-US"/>
              <a:t>Ethan.lula@mt.gov</a:t>
            </a:r>
          </a:p>
          <a:p>
            <a:endParaRPr lang="en-US"/>
          </a:p>
        </p:txBody>
      </p:sp>
      <p:pic>
        <p:nvPicPr>
          <p:cNvPr id="3" name="Picture 2" descr="A moose in the woods&#10;&#10;AI-generated content may be incorrect.">
            <a:extLst>
              <a:ext uri="{FF2B5EF4-FFF2-40B4-BE49-F238E27FC236}">
                <a16:creationId xmlns:a16="http://schemas.microsoft.com/office/drawing/2014/main" id="{A8F665F4-E6B2-C543-C028-DA85AED6FC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69866" y="1097280"/>
            <a:ext cx="7013246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9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417AF4-08C0-FC51-8823-C041945D6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9575" y="809920"/>
            <a:ext cx="5935869" cy="52381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Large Mammal monitoring in northwest Montana</a:t>
            </a:r>
            <a:br>
              <a:rPr lang="en-US"/>
            </a:br>
            <a:br>
              <a:rPr lang="en-US"/>
            </a:br>
            <a:r>
              <a:rPr lang="en-US"/>
              <a:t>(the Camera Project)</a:t>
            </a:r>
            <a:br>
              <a:rPr lang="en-US"/>
            </a:br>
            <a:br>
              <a:rPr lang="en-US" sz="2000">
                <a:latin typeface="+mn-lt"/>
              </a:rPr>
            </a:br>
            <a:r>
              <a:rPr lang="en-US" sz="2000" cap="none" spc="0">
                <a:solidFill>
                  <a:srgbClr val="000000"/>
                </a:solidFill>
                <a:latin typeface="Calisto MT"/>
                <a:ea typeface="+mn-ea"/>
                <a:cs typeface="+mn-cs"/>
              </a:rPr>
              <a:t>David Messmer, Dustin Brewster and Co.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</a:br>
            <a:br>
              <a:rPr lang="en-US" sz="2000"/>
            </a:br>
            <a:r>
              <a:rPr lang="en-US" sz="2000"/>
              <a:t>  </a:t>
            </a:r>
            <a:endParaRPr lang="en-US"/>
          </a:p>
        </p:txBody>
      </p:sp>
      <p:pic>
        <p:nvPicPr>
          <p:cNvPr id="3" name="Picture 2" descr="A moose in the woods&#10;&#10;AI-generated content may be incorrect.">
            <a:extLst>
              <a:ext uri="{FF2B5EF4-FFF2-40B4-BE49-F238E27FC236}">
                <a16:creationId xmlns:a16="http://schemas.microsoft.com/office/drawing/2014/main" id="{6E71AFD5-5F71-F859-9448-3DA91B6ED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556" y="-4092"/>
            <a:ext cx="4354652" cy="66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6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C19A-30E3-001C-1A19-8812A6F8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2A4BB-EBAC-A965-82D8-1198A802BA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97066" y="1959429"/>
            <a:ext cx="10536787" cy="4005826"/>
          </a:xfrm>
        </p:spPr>
        <p:txBody>
          <a:bodyPr/>
          <a:lstStyle/>
          <a:p>
            <a:r>
              <a:rPr lang="en-US" sz="2400" b="1"/>
              <a:t>Objective: Develop a large mammal monitoring program in NW Montana </a:t>
            </a:r>
          </a:p>
          <a:p>
            <a:pPr lvl="1"/>
            <a:r>
              <a:rPr lang="en-US" sz="2000"/>
              <a:t>Abundance and Composition</a:t>
            </a:r>
          </a:p>
          <a:p>
            <a:r>
              <a:rPr lang="en-US" sz="2400" b="1"/>
              <a:t>Remote camera timelapse methodology </a:t>
            </a:r>
          </a:p>
          <a:p>
            <a:pPr lvl="1"/>
            <a:r>
              <a:rPr lang="en-US" sz="2200"/>
              <a:t>Measures camera viewshed</a:t>
            </a:r>
          </a:p>
          <a:p>
            <a:r>
              <a:rPr lang="en-US" sz="2400" b="1"/>
              <a:t>Project Start: </a:t>
            </a:r>
            <a:r>
              <a:rPr lang="en-US" sz="2400"/>
              <a:t>July 2024</a:t>
            </a:r>
          </a:p>
          <a:p>
            <a:r>
              <a:rPr lang="en-US" sz="2400" b="1"/>
              <a:t>Expected Project End: </a:t>
            </a:r>
            <a:r>
              <a:rPr lang="en-US" sz="2400"/>
              <a:t>2028</a:t>
            </a:r>
            <a:endParaRPr lang="en-US" sz="2400" b="1"/>
          </a:p>
          <a:p>
            <a:endParaRPr lang="en-US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41DE2-1E04-BCDD-5770-8991998B6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0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AI-generated content may be incorrect.">
            <a:extLst>
              <a:ext uri="{FF2B5EF4-FFF2-40B4-BE49-F238E27FC236}">
                <a16:creationId xmlns:a16="http://schemas.microsoft.com/office/drawing/2014/main" id="{292CD3C4-11DE-F034-03E1-A9C966035C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7144" y="1028700"/>
            <a:ext cx="5971212" cy="48006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4025A9-7726-7F83-4A59-6CF84E4B90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North Fork (HD 110) Field work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D1EAF7-58DB-398E-A0A7-0514B6F330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146" y="2124682"/>
            <a:ext cx="5724786" cy="3795683"/>
          </a:xfrm>
        </p:spPr>
        <p:txBody>
          <a:bodyPr>
            <a:normAutofit fontScale="92500" lnSpcReduction="10000"/>
          </a:bodyPr>
          <a:lstStyle/>
          <a:p>
            <a:r>
              <a:rPr lang="en-US" b="1"/>
              <a:t>Fall 2024: </a:t>
            </a:r>
            <a:r>
              <a:rPr lang="en-US"/>
              <a:t>Deployed 149 cameras </a:t>
            </a:r>
          </a:p>
          <a:p>
            <a:pPr lvl="1"/>
            <a:r>
              <a:rPr lang="en-US"/>
              <a:t>Random locations</a:t>
            </a:r>
          </a:p>
          <a:p>
            <a:r>
              <a:rPr lang="en-US" b="1"/>
              <a:t>June 2025: </a:t>
            </a:r>
            <a:r>
              <a:rPr lang="en-US"/>
              <a:t>Start taking pictures</a:t>
            </a:r>
          </a:p>
          <a:p>
            <a:pPr lvl="1"/>
            <a:r>
              <a:rPr lang="en-US"/>
              <a:t>Synchronized every 10 min</a:t>
            </a:r>
          </a:p>
          <a:p>
            <a:pPr lvl="1"/>
            <a:r>
              <a:rPr lang="en-US"/>
              <a:t>20-50k photos/camera</a:t>
            </a:r>
          </a:p>
          <a:p>
            <a:r>
              <a:rPr lang="en-US" b="1"/>
              <a:t>Fall 2025: </a:t>
            </a:r>
            <a:r>
              <a:rPr lang="en-US"/>
              <a:t>Begin camera retrieval </a:t>
            </a:r>
          </a:p>
          <a:p>
            <a:pPr lvl="1"/>
            <a:r>
              <a:rPr lang="en-US"/>
              <a:t>91 remaining for summer pickup</a:t>
            </a:r>
          </a:p>
          <a:p>
            <a:r>
              <a:rPr lang="en-US" b="1"/>
              <a:t>2026: </a:t>
            </a:r>
            <a:r>
              <a:rPr lang="en-US"/>
              <a:t>Data Analysis</a:t>
            </a:r>
          </a:p>
          <a:p>
            <a:pPr lvl="1"/>
            <a:r>
              <a:rPr lang="en-US"/>
              <a:t>Estimates expected by winter 2026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A137E53-FBD3-20BC-7B61-06C47E634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5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E02E2-B0FA-E695-EB54-99695ECC5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694F18-9C8F-CC9C-7DF5-2F0599BC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Sneak peak</a:t>
            </a:r>
          </a:p>
        </p:txBody>
      </p:sp>
      <p:pic>
        <p:nvPicPr>
          <p:cNvPr id="3" name="Picture 2" descr="A picture containing tree, grass, outdoor&#10;&#10;AI-generated content may be incorrect.">
            <a:extLst>
              <a:ext uri="{FF2B5EF4-FFF2-40B4-BE49-F238E27FC236}">
                <a16:creationId xmlns:a16="http://schemas.microsoft.com/office/drawing/2014/main" id="{3810C766-7192-79C6-43A7-B3A776CEBE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0741" y="2056830"/>
            <a:ext cx="5192996" cy="3004195"/>
          </a:xfrm>
          <a:prstGeom prst="rect">
            <a:avLst/>
          </a:prstGeom>
        </p:spPr>
      </p:pic>
      <p:pic>
        <p:nvPicPr>
          <p:cNvPr id="6" name="Picture 5" descr="A couple deer in a forest&#10;&#10;AI-generated content may be incorrect.">
            <a:extLst>
              <a:ext uri="{FF2B5EF4-FFF2-40B4-BE49-F238E27FC236}">
                <a16:creationId xmlns:a16="http://schemas.microsoft.com/office/drawing/2014/main" id="{E5139BC8-BFBC-E21D-6755-A091018055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8063" y="1532226"/>
            <a:ext cx="5275674" cy="4049285"/>
          </a:xfrm>
          <a:prstGeom prst="rect">
            <a:avLst/>
          </a:prstGeom>
        </p:spPr>
      </p:pic>
      <p:pic>
        <p:nvPicPr>
          <p:cNvPr id="17" name="Picture 16" descr="A picture containing text, tree, grass, outdoor&#10;&#10;AI-generated content may be incorrect.">
            <a:extLst>
              <a:ext uri="{FF2B5EF4-FFF2-40B4-BE49-F238E27FC236}">
                <a16:creationId xmlns:a16="http://schemas.microsoft.com/office/drawing/2014/main" id="{CF571792-4941-3530-A5AF-F4ECBAC830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90251" y="1977978"/>
            <a:ext cx="6253975" cy="3302473"/>
          </a:xfrm>
          <a:prstGeom prst="rect">
            <a:avLst/>
          </a:prstGeom>
        </p:spPr>
      </p:pic>
      <p:pic>
        <p:nvPicPr>
          <p:cNvPr id="19" name="Picture 18" descr="A deer in the woods&#10;&#10;AI-generated content may be incorrect.">
            <a:extLst>
              <a:ext uri="{FF2B5EF4-FFF2-40B4-BE49-F238E27FC236}">
                <a16:creationId xmlns:a16="http://schemas.microsoft.com/office/drawing/2014/main" id="{51B649D9-BA2A-FFCB-3521-CB8AA6225C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09570" y="1076753"/>
            <a:ext cx="5456276" cy="3547872"/>
          </a:xfrm>
          <a:prstGeom prst="rect">
            <a:avLst/>
          </a:prstGeom>
        </p:spPr>
      </p:pic>
      <p:pic>
        <p:nvPicPr>
          <p:cNvPr id="13" name="Picture 12" descr="Bears in the woods&#10;&#10;AI-generated content may be incorrect.">
            <a:extLst>
              <a:ext uri="{FF2B5EF4-FFF2-40B4-BE49-F238E27FC236}">
                <a16:creationId xmlns:a16="http://schemas.microsoft.com/office/drawing/2014/main" id="{D829D27B-4CC2-0A6C-CC8F-9484DF1A45D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0480" y="1484519"/>
            <a:ext cx="6167053" cy="39396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C1EA5-428E-7885-975F-61F6BF203F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5"/>
          <a:stretch>
            <a:fillRect/>
          </a:stretch>
        </p:blipFill>
        <p:spPr>
          <a:xfrm>
            <a:off x="4822167" y="2136426"/>
            <a:ext cx="6118680" cy="3086673"/>
          </a:xfrm>
          <a:prstGeom prst="rect">
            <a:avLst/>
          </a:prstGeom>
        </p:spPr>
      </p:pic>
      <p:pic>
        <p:nvPicPr>
          <p:cNvPr id="15" name="Picture 14" descr="A picture containing tree, outdoor, plant, root&#10;&#10;AI-generated content may be incorrect.">
            <a:extLst>
              <a:ext uri="{FF2B5EF4-FFF2-40B4-BE49-F238E27FC236}">
                <a16:creationId xmlns:a16="http://schemas.microsoft.com/office/drawing/2014/main" id="{7ACCEC77-0749-7B5D-4690-D68C19DD907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87072" y="1455072"/>
            <a:ext cx="5375143" cy="3555351"/>
          </a:xfrm>
          <a:prstGeom prst="rect">
            <a:avLst/>
          </a:prstGeom>
        </p:spPr>
      </p:pic>
      <p:pic>
        <p:nvPicPr>
          <p:cNvPr id="11" name="Picture 10" descr="A picture containing grass, tree, outdoor, field&#10;&#10;AI-generated content may be incorrect.">
            <a:extLst>
              <a:ext uri="{FF2B5EF4-FFF2-40B4-BE49-F238E27FC236}">
                <a16:creationId xmlns:a16="http://schemas.microsoft.com/office/drawing/2014/main" id="{7C19F14A-DB8D-AFB7-7604-45507768944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6572" y="1192368"/>
            <a:ext cx="6250700" cy="438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6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AFBD-4FB7-10EF-AF8D-F180D7B6D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298" y="892461"/>
            <a:ext cx="5724786" cy="1198580"/>
          </a:xfrm>
        </p:spPr>
        <p:txBody>
          <a:bodyPr/>
          <a:lstStyle/>
          <a:p>
            <a:r>
              <a:rPr lang="en-US"/>
              <a:t>Ungulate collaring to improve model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14223-BB40-3F74-8FF6-F336EF457CF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Mule deer doe collared near Grave Creek</a:t>
            </a:r>
          </a:p>
          <a:p>
            <a:r>
              <a:rPr lang="en-US"/>
              <a:t>Migration through Whitefish Range, across North Fork River and into BC</a:t>
            </a:r>
          </a:p>
          <a:p>
            <a:r>
              <a:rPr lang="en-US"/>
              <a:t>40miles direct</a:t>
            </a:r>
          </a:p>
        </p:txBody>
      </p:sp>
      <p:pic>
        <p:nvPicPr>
          <p:cNvPr id="7" name="Picture Placeholder 6" descr="Map&#10;&#10;AI-generated content may be incorrect.">
            <a:extLst>
              <a:ext uri="{FF2B5EF4-FFF2-40B4-BE49-F238E27FC236}">
                <a16:creationId xmlns:a16="http://schemas.microsoft.com/office/drawing/2014/main" id="{5A3DA9EF-993E-3D9F-E7BB-E5EB740500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6" r="4136"/>
          <a:stretch>
            <a:fillRect/>
          </a:stretch>
        </p:blipFill>
        <p:spPr>
          <a:xfrm>
            <a:off x="6839712" y="892461"/>
            <a:ext cx="4876800" cy="531651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DB111-1E68-ECA6-7193-57A48E6E8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8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BF5439E-A994-3EE5-80B8-64D8C5A922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Marten Project 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D5FF0C52-0A5C-D2E2-6605-0DCC0E0DC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484" y="4098071"/>
            <a:ext cx="5842218" cy="1880552"/>
          </a:xfrm>
        </p:spPr>
        <p:txBody>
          <a:bodyPr/>
          <a:lstStyle/>
          <a:p>
            <a:r>
              <a:rPr lang="en-US"/>
              <a:t>Nolan Helmstetter </a:t>
            </a:r>
          </a:p>
          <a:p>
            <a:r>
              <a:rPr lang="en-US"/>
              <a:t>Montana State University </a:t>
            </a:r>
          </a:p>
        </p:txBody>
      </p:sp>
      <p:sp>
        <p:nvSpPr>
          <p:cNvPr id="2" name="AutoShape 2" descr="Image preview">
            <a:extLst>
              <a:ext uri="{FF2B5EF4-FFF2-40B4-BE49-F238E27FC236}">
                <a16:creationId xmlns:a16="http://schemas.microsoft.com/office/drawing/2014/main" id="{C35DB335-28AF-CB93-EDF7-23D10D559E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A picture containing tree, green, plant, forest&#10;&#10;AI-generated content may be incorrect.">
            <a:extLst>
              <a:ext uri="{FF2B5EF4-FFF2-40B4-BE49-F238E27FC236}">
                <a16:creationId xmlns:a16="http://schemas.microsoft.com/office/drawing/2014/main" id="{E47DC95E-CCA7-80ED-B713-D96970308B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7835" y="-111682"/>
            <a:ext cx="4264089" cy="6820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350D6-9964-06FC-A817-E1DFDC7B1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857" y="402156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6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677C8-C9F5-EAF8-8F6C-FAB630EBA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EA7B-D362-B2B7-2B22-756A4584A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F47466-AE2F-1FAA-2A7D-F1BB73545E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97066" y="1959429"/>
            <a:ext cx="10536787" cy="4005826"/>
          </a:xfrm>
        </p:spPr>
        <p:txBody>
          <a:bodyPr/>
          <a:lstStyle/>
          <a:p>
            <a:r>
              <a:rPr lang="en-US" sz="2400" b="1"/>
              <a:t>Ecology, distribution, occupancy and habitat relationships of pine marten in Montana</a:t>
            </a:r>
          </a:p>
          <a:p>
            <a:r>
              <a:rPr lang="en-US" sz="2400" b="1"/>
              <a:t>Summer/Fall 2025: </a:t>
            </a:r>
            <a:r>
              <a:rPr lang="en-US" sz="2400"/>
              <a:t>Deployed 100 scent pumps w/ cameras in North Fork</a:t>
            </a:r>
          </a:p>
          <a:p>
            <a:pPr lvl="1"/>
            <a:r>
              <a:rPr lang="en-US" sz="2200"/>
              <a:t>57 in Great Bear Wilderness</a:t>
            </a:r>
          </a:p>
          <a:p>
            <a:r>
              <a:rPr lang="en-US" sz="2400" b="1"/>
              <a:t>Spring/Summer 2026: </a:t>
            </a:r>
            <a:r>
              <a:rPr lang="en-US" sz="2400"/>
              <a:t>Retrieval and begin data analysis</a:t>
            </a:r>
            <a:endParaRPr lang="en-US" sz="2400" b="1"/>
          </a:p>
          <a:p>
            <a:endParaRPr lang="en-US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0A842D-EFA5-5BAD-758A-47F3B375F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0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FE95-42FD-9AB0-913D-DFE3A18AF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91" y="976997"/>
            <a:ext cx="11034713" cy="1188227"/>
          </a:xfrm>
        </p:spPr>
        <p:txBody>
          <a:bodyPr/>
          <a:lstStyle/>
          <a:p>
            <a:r>
              <a:rPr lang="en-US"/>
              <a:t>Quick North Fork Wildlife Updates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D9D89-0B97-5577-308E-9F320E5DC4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4592" y="1755649"/>
            <a:ext cx="9579840" cy="4402750"/>
          </a:xfrm>
        </p:spPr>
        <p:txBody>
          <a:bodyPr/>
          <a:lstStyle/>
          <a:p>
            <a:r>
              <a:rPr lang="en-US" sz="2000" noProof="1"/>
              <a:t>Easy winter for ungulate species</a:t>
            </a:r>
          </a:p>
          <a:p>
            <a:r>
              <a:rPr lang="en-US" sz="2000" noProof="1"/>
              <a:t>No recent sightings of Camas bighorn sheep</a:t>
            </a:r>
          </a:p>
          <a:p>
            <a:r>
              <a:rPr lang="en-US" sz="2000" noProof="1"/>
              <a:t>Only 1 mountain lion harvest</a:t>
            </a:r>
          </a:p>
          <a:p>
            <a:r>
              <a:rPr lang="en-US" sz="2000" noProof="1"/>
              <a:t>Moose – Still calling moose hunters.  </a:t>
            </a:r>
          </a:p>
          <a:p>
            <a:r>
              <a:rPr lang="en-US" sz="2000" noProof="1"/>
              <a:t>Wolverine – Next occupancy survey winter 2026/2027</a:t>
            </a:r>
          </a:p>
          <a:p>
            <a:endParaRPr lang="en-US" noProof="1"/>
          </a:p>
          <a:p>
            <a:pPr marL="0" indent="0">
              <a:buNone/>
            </a:pPr>
            <a:endParaRPr lang="en-US" noProof="1"/>
          </a:p>
          <a:p>
            <a:endParaRPr lang="en-US" noProof="1"/>
          </a:p>
          <a:p>
            <a:endParaRPr lang="en-US" noProof="1"/>
          </a:p>
          <a:p>
            <a:endParaRPr lang="en-US" noProof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BC99EE-15DF-A164-D7A5-05B6D09C8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9857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C92F81-A6B6-4190-80A1-406B3B4C18B8}">
  <ds:schemaRefs>
    <ds:schemaRef ds:uri="16c05727-aa75-4e4a-9b5f-8a80a1165891"/>
    <ds:schemaRef ds:uri="230e9df3-be65-4c73-a93b-d1236ebd677e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B916DD8-9028-41F0-AB19-FE384D2009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8B3239-FE1A-45AC-BACA-CC3412D875A1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Chronicle design</Template>
  <Application>Microsoft Office PowerPoint</Application>
  <PresentationFormat>Widescreen</PresentationFormat>
  <Slides>16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ChronicleVTI</vt:lpstr>
      <vt:lpstr>2026 winter north fork interlocal   fish, wildlife and Parks</vt:lpstr>
      <vt:lpstr>Large Mammal monitoring in northwest Montana  (the Camera Project)  David Messmer, Dustin Brewster and Co.     </vt:lpstr>
      <vt:lpstr>background</vt:lpstr>
      <vt:lpstr>North Fork (HD 110) Field work</vt:lpstr>
      <vt:lpstr>Sneak peak</vt:lpstr>
      <vt:lpstr>Ungulate collaring to improve model results</vt:lpstr>
      <vt:lpstr>Marten Project </vt:lpstr>
      <vt:lpstr>Update</vt:lpstr>
      <vt:lpstr>Quick North Fork Wildlife Updates</vt:lpstr>
      <vt:lpstr>Wolf Update </vt:lpstr>
      <vt:lpstr>Statewide and Region 1 Wolf Harvest</vt:lpstr>
      <vt:lpstr>North Fork Wolf Update</vt:lpstr>
      <vt:lpstr>Bear update </vt:lpstr>
      <vt:lpstr>Enforcement update</vt:lpstr>
      <vt:lpstr>Interlocal Queries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Lula, Ethan</dc:creator>
  <cp:revision>1</cp:revision>
  <dcterms:created xsi:type="dcterms:W3CDTF">2026-02-11T03:33:22Z</dcterms:created>
  <dcterms:modified xsi:type="dcterms:W3CDTF">2026-02-17T15:38:59Z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